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2" r:id="rId1"/>
  </p:sldMasterIdLst>
  <p:sldIdLst>
    <p:sldId id="256" r:id="rId2"/>
    <p:sldId id="267" r:id="rId3"/>
    <p:sldId id="278" r:id="rId4"/>
    <p:sldId id="282" r:id="rId5"/>
    <p:sldId id="279" r:id="rId6"/>
    <p:sldId id="257" r:id="rId7"/>
    <p:sldId id="258" r:id="rId8"/>
    <p:sldId id="281" r:id="rId9"/>
    <p:sldId id="271" r:id="rId10"/>
    <p:sldId id="260" r:id="rId11"/>
    <p:sldId id="268" r:id="rId12"/>
    <p:sldId id="27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BFC"/>
    <a:srgbClr val="E1ECFF"/>
    <a:srgbClr val="EEF4FF"/>
    <a:srgbClr val="E6F7FF"/>
    <a:srgbClr val="E2F3FC"/>
    <a:srgbClr val="E0F1FA"/>
    <a:srgbClr val="D3E3EB"/>
    <a:srgbClr val="DBE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463"/>
    <p:restoredTop sz="95884"/>
  </p:normalViewPr>
  <p:slideViewPr>
    <p:cSldViewPr snapToGrid="0" snapToObjects="1">
      <p:cViewPr>
        <p:scale>
          <a:sx n="110" d="100"/>
          <a:sy n="110" d="100"/>
        </p:scale>
        <p:origin x="-28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Loan</a:t>
            </a:r>
            <a:r>
              <a:rPr lang="en-US" baseline="0" dirty="0"/>
              <a:t> Performance</a:t>
            </a:r>
          </a:p>
          <a:p>
            <a:pPr>
              <a:defRPr/>
            </a:pPr>
            <a:r>
              <a:rPr lang="en-US" baseline="0" dirty="0"/>
              <a:t>(Percent of total loans outstanding)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Performing loans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1Q 2019</c:v>
                </c:pt>
                <c:pt idx="1">
                  <c:v>2Q 2019</c:v>
                </c:pt>
                <c:pt idx="2">
                  <c:v>3Q 2019</c:v>
                </c:pt>
                <c:pt idx="3">
                  <c:v>4Q 2019</c:v>
                </c:pt>
                <c:pt idx="4">
                  <c:v>1Q 2020</c:v>
                </c:pt>
                <c:pt idx="5">
                  <c:v>2Q 2020</c:v>
                </c:pt>
                <c:pt idx="6">
                  <c:v>3Q 2020</c:v>
                </c:pt>
                <c:pt idx="7">
                  <c:v>4Q 2020</c:v>
                </c:pt>
                <c:pt idx="8">
                  <c:v>1Q 2021</c:v>
                </c:pt>
                <c:pt idx="9">
                  <c:v>2Q 2021</c:v>
                </c:pt>
                <c:pt idx="10">
                  <c:v>3Q 2021</c:v>
                </c:pt>
                <c:pt idx="11">
                  <c:v>4Q 2021</c:v>
                </c:pt>
                <c:pt idx="12">
                  <c:v>1Q 2022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96.5</c:v>
                </c:pt>
                <c:pt idx="1">
                  <c:v>96</c:v>
                </c:pt>
                <c:pt idx="2">
                  <c:v>95.2</c:v>
                </c:pt>
                <c:pt idx="3">
                  <c:v>94.7</c:v>
                </c:pt>
                <c:pt idx="4">
                  <c:v>94.1</c:v>
                </c:pt>
                <c:pt idx="5">
                  <c:v>93.5</c:v>
                </c:pt>
                <c:pt idx="6">
                  <c:v>93.1</c:v>
                </c:pt>
                <c:pt idx="7">
                  <c:v>92.6</c:v>
                </c:pt>
                <c:pt idx="8">
                  <c:v>92.2</c:v>
                </c:pt>
                <c:pt idx="9">
                  <c:v>91.4</c:v>
                </c:pt>
                <c:pt idx="10">
                  <c:v>90.5</c:v>
                </c:pt>
                <c:pt idx="11">
                  <c:v>89.7</c:v>
                </c:pt>
                <c:pt idx="12">
                  <c:v>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07-6047-B99D-A2D5E3C6559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Problem loans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Sheet1!$A$2:$A$14</c:f>
              <c:strCache>
                <c:ptCount val="13"/>
                <c:pt idx="0">
                  <c:v>1Q 2019</c:v>
                </c:pt>
                <c:pt idx="1">
                  <c:v>2Q 2019</c:v>
                </c:pt>
                <c:pt idx="2">
                  <c:v>3Q 2019</c:v>
                </c:pt>
                <c:pt idx="3">
                  <c:v>4Q 2019</c:v>
                </c:pt>
                <c:pt idx="4">
                  <c:v>1Q 2020</c:v>
                </c:pt>
                <c:pt idx="5">
                  <c:v>2Q 2020</c:v>
                </c:pt>
                <c:pt idx="6">
                  <c:v>3Q 2020</c:v>
                </c:pt>
                <c:pt idx="7">
                  <c:v>4Q 2020</c:v>
                </c:pt>
                <c:pt idx="8">
                  <c:v>1Q 2021</c:v>
                </c:pt>
                <c:pt idx="9">
                  <c:v>2Q 2021</c:v>
                </c:pt>
                <c:pt idx="10">
                  <c:v>3Q 2021</c:v>
                </c:pt>
                <c:pt idx="11">
                  <c:v>4Q 2021</c:v>
                </c:pt>
                <c:pt idx="12">
                  <c:v>1Q 2022</c:v>
                </c:pt>
              </c:strCache>
            </c:str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3.5</c:v>
                </c:pt>
                <c:pt idx="1">
                  <c:v>4</c:v>
                </c:pt>
                <c:pt idx="2">
                  <c:v>4.8</c:v>
                </c:pt>
                <c:pt idx="3">
                  <c:v>5.3</c:v>
                </c:pt>
                <c:pt idx="4">
                  <c:v>5.9</c:v>
                </c:pt>
                <c:pt idx="5">
                  <c:v>6.5</c:v>
                </c:pt>
                <c:pt idx="6">
                  <c:v>6.9</c:v>
                </c:pt>
                <c:pt idx="7">
                  <c:v>7.4</c:v>
                </c:pt>
                <c:pt idx="8">
                  <c:v>7.8</c:v>
                </c:pt>
                <c:pt idx="9">
                  <c:v>8.6</c:v>
                </c:pt>
                <c:pt idx="10">
                  <c:v>9.5</c:v>
                </c:pt>
                <c:pt idx="11">
                  <c:v>10.3</c:v>
                </c:pt>
                <c:pt idx="12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407-6047-B99D-A2D5E3C655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30744976"/>
        <c:axId val="1671426192"/>
      </c:barChart>
      <c:catAx>
        <c:axId val="730744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1426192"/>
        <c:crosses val="autoZero"/>
        <c:auto val="1"/>
        <c:lblAlgn val="ctr"/>
        <c:lblOffset val="100"/>
        <c:noMultiLvlLbl val="0"/>
      </c:catAx>
      <c:valAx>
        <c:axId val="1671426192"/>
        <c:scaling>
          <c:orientation val="minMax"/>
          <c:max val="1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0744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7D4CD9-1C87-3C44-A665-9362DE08C9C3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002A75D-75BB-E54B-AFC3-E91BBF42E2C1}">
      <dgm:prSet phldrT="[Text]" custT="1"/>
      <dgm:spPr/>
      <dgm:t>
        <a:bodyPr/>
        <a:lstStyle/>
        <a:p>
          <a:r>
            <a:rPr lang="en-US" sz="2400" b="1" dirty="0"/>
            <a:t>Data</a:t>
          </a:r>
          <a:endParaRPr lang="en-US" sz="2700" b="1" dirty="0"/>
        </a:p>
      </dgm:t>
    </dgm:pt>
    <dgm:pt modelId="{71E8E02B-C529-A544-A999-0939B0C2D381}" type="parTrans" cxnId="{885B759E-178C-2A48-865D-E90827FFD649}">
      <dgm:prSet/>
      <dgm:spPr/>
      <dgm:t>
        <a:bodyPr/>
        <a:lstStyle/>
        <a:p>
          <a:endParaRPr lang="en-US"/>
        </a:p>
      </dgm:t>
    </dgm:pt>
    <dgm:pt modelId="{BD073697-4F8B-1D4F-9C6F-6C8F1670F628}" type="sibTrans" cxnId="{885B759E-178C-2A48-865D-E90827FFD649}">
      <dgm:prSet/>
      <dgm:spPr/>
      <dgm:t>
        <a:bodyPr/>
        <a:lstStyle/>
        <a:p>
          <a:endParaRPr lang="en-US"/>
        </a:p>
      </dgm:t>
    </dgm:pt>
    <dgm:pt modelId="{D9E9D128-93DA-0A4E-8C35-E64D82002EDD}">
      <dgm:prSet phldrT="[Text]" custT="1"/>
      <dgm:spPr/>
      <dgm:t>
        <a:bodyPr/>
        <a:lstStyle/>
        <a:p>
          <a:r>
            <a:rPr lang="en-US" sz="2000" dirty="0"/>
            <a:t>German </a:t>
          </a:r>
          <a:r>
            <a:rPr lang="en-US" sz="1800" dirty="0"/>
            <a:t>credit</a:t>
          </a:r>
          <a:r>
            <a:rPr lang="en-US" sz="2000" dirty="0"/>
            <a:t> data</a:t>
          </a:r>
        </a:p>
      </dgm:t>
    </dgm:pt>
    <dgm:pt modelId="{F311A1F9-0180-314F-A871-16A3DA4E976B}" type="parTrans" cxnId="{02081AA8-D46A-DF49-8459-E9189D8B5690}">
      <dgm:prSet/>
      <dgm:spPr/>
      <dgm:t>
        <a:bodyPr/>
        <a:lstStyle/>
        <a:p>
          <a:endParaRPr lang="en-US"/>
        </a:p>
      </dgm:t>
    </dgm:pt>
    <dgm:pt modelId="{C7389795-5948-6940-A05C-CB0B91256838}" type="sibTrans" cxnId="{02081AA8-D46A-DF49-8459-E9189D8B5690}">
      <dgm:prSet/>
      <dgm:spPr/>
      <dgm:t>
        <a:bodyPr/>
        <a:lstStyle/>
        <a:p>
          <a:endParaRPr lang="en-US"/>
        </a:p>
      </dgm:t>
    </dgm:pt>
    <dgm:pt modelId="{1C62A3EA-DEF6-DB47-8277-9BEBB4B1525D}">
      <dgm:prSet phldrT="[Text]" custT="1"/>
      <dgm:spPr/>
      <dgm:t>
        <a:bodyPr/>
        <a:lstStyle/>
        <a:p>
          <a:r>
            <a:rPr lang="en-US" sz="2400" b="1" dirty="0"/>
            <a:t>Methods</a:t>
          </a:r>
        </a:p>
      </dgm:t>
    </dgm:pt>
    <dgm:pt modelId="{59BC12A2-4B43-5B49-8A72-35DC0DA503E4}" type="parTrans" cxnId="{760A3375-2EE4-BD49-91F8-7874ED6B4944}">
      <dgm:prSet/>
      <dgm:spPr/>
      <dgm:t>
        <a:bodyPr/>
        <a:lstStyle/>
        <a:p>
          <a:endParaRPr lang="en-US"/>
        </a:p>
      </dgm:t>
    </dgm:pt>
    <dgm:pt modelId="{523FCC67-2D48-2E43-9122-D94A57B2BF0F}" type="sibTrans" cxnId="{760A3375-2EE4-BD49-91F8-7874ED6B4944}">
      <dgm:prSet/>
      <dgm:spPr/>
      <dgm:t>
        <a:bodyPr/>
        <a:lstStyle/>
        <a:p>
          <a:endParaRPr lang="en-US"/>
        </a:p>
      </dgm:t>
    </dgm:pt>
    <dgm:pt modelId="{382B1ADA-55D2-FC4B-AE32-BE9CB28CBFF6}">
      <dgm:prSet phldrT="[Text]" custT="1"/>
      <dgm:spPr/>
      <dgm:t>
        <a:bodyPr/>
        <a:lstStyle/>
        <a:p>
          <a:r>
            <a:rPr lang="en-US" sz="1800" dirty="0"/>
            <a:t>Descriptive data analysis and statistics</a:t>
          </a:r>
        </a:p>
      </dgm:t>
    </dgm:pt>
    <dgm:pt modelId="{C2FC2016-1C27-5E4F-9F59-0AFBC994F095}" type="parTrans" cxnId="{F5B8FAAB-DABF-5A45-8A07-64C06D3A2270}">
      <dgm:prSet/>
      <dgm:spPr/>
      <dgm:t>
        <a:bodyPr/>
        <a:lstStyle/>
        <a:p>
          <a:endParaRPr lang="en-US"/>
        </a:p>
      </dgm:t>
    </dgm:pt>
    <dgm:pt modelId="{8EF81698-CCE4-F341-87DB-B8C20381B5E3}" type="sibTrans" cxnId="{F5B8FAAB-DABF-5A45-8A07-64C06D3A2270}">
      <dgm:prSet/>
      <dgm:spPr/>
      <dgm:t>
        <a:bodyPr/>
        <a:lstStyle/>
        <a:p>
          <a:endParaRPr lang="en-US"/>
        </a:p>
      </dgm:t>
    </dgm:pt>
    <dgm:pt modelId="{81DE05D2-2858-664F-AC6E-1AB299835714}">
      <dgm:prSet phldrT="[Text]" custT="1"/>
      <dgm:spPr/>
      <dgm:t>
        <a:bodyPr/>
        <a:lstStyle/>
        <a:p>
          <a:r>
            <a:rPr lang="en-US" sz="2000" dirty="0"/>
            <a:t>&gt; 1,000 records</a:t>
          </a:r>
        </a:p>
      </dgm:t>
    </dgm:pt>
    <dgm:pt modelId="{F8EE3CEA-24EC-6C49-A361-82177FBFEB48}" type="parTrans" cxnId="{6A3089F5-8755-3E46-AC54-F5CF312580B4}">
      <dgm:prSet/>
      <dgm:spPr/>
      <dgm:t>
        <a:bodyPr/>
        <a:lstStyle/>
        <a:p>
          <a:endParaRPr lang="en-US"/>
        </a:p>
      </dgm:t>
    </dgm:pt>
    <dgm:pt modelId="{067AF86A-AA4B-7845-AE09-1D70202221D6}" type="sibTrans" cxnId="{6A3089F5-8755-3E46-AC54-F5CF312580B4}">
      <dgm:prSet/>
      <dgm:spPr/>
      <dgm:t>
        <a:bodyPr/>
        <a:lstStyle/>
        <a:p>
          <a:endParaRPr lang="en-US"/>
        </a:p>
      </dgm:t>
    </dgm:pt>
    <dgm:pt modelId="{A3400217-8D56-7446-BBB5-24E18EA89931}">
      <dgm:prSet phldrT="[Text]" custT="1"/>
      <dgm:spPr/>
      <dgm:t>
        <a:bodyPr/>
        <a:lstStyle/>
        <a:p>
          <a:r>
            <a:rPr lang="en-US" sz="1800" dirty="0"/>
            <a:t>Machine learning </a:t>
          </a:r>
        </a:p>
      </dgm:t>
    </dgm:pt>
    <dgm:pt modelId="{FCFCD70C-33E4-524E-92B1-1259DB4095FE}" type="parTrans" cxnId="{C0D2BAFB-C59D-4C43-AF32-E67F87E86713}">
      <dgm:prSet/>
      <dgm:spPr/>
      <dgm:t>
        <a:bodyPr/>
        <a:lstStyle/>
        <a:p>
          <a:endParaRPr lang="en-US"/>
        </a:p>
      </dgm:t>
    </dgm:pt>
    <dgm:pt modelId="{BBCC18C4-C26F-4747-AA2D-988F658FF145}" type="sibTrans" cxnId="{C0D2BAFB-C59D-4C43-AF32-E67F87E86713}">
      <dgm:prSet/>
      <dgm:spPr/>
      <dgm:t>
        <a:bodyPr/>
        <a:lstStyle/>
        <a:p>
          <a:endParaRPr lang="en-US"/>
        </a:p>
      </dgm:t>
    </dgm:pt>
    <dgm:pt modelId="{5AA32FE7-EC37-EA4F-ACD0-6D1404B9DE07}">
      <dgm:prSet phldrT="[Text]" custT="1"/>
      <dgm:spPr/>
      <dgm:t>
        <a:bodyPr/>
        <a:lstStyle/>
        <a:p>
          <a:r>
            <a:rPr lang="en-US" sz="2000" dirty="0"/>
            <a:t>21 variables</a:t>
          </a:r>
        </a:p>
      </dgm:t>
    </dgm:pt>
    <dgm:pt modelId="{42F62BF5-A544-724C-B1B9-18DE97D937E7}" type="parTrans" cxnId="{2F0D2FB0-4448-824B-AE66-481F8EEC955C}">
      <dgm:prSet/>
      <dgm:spPr/>
      <dgm:t>
        <a:bodyPr/>
        <a:lstStyle/>
        <a:p>
          <a:endParaRPr lang="en-US"/>
        </a:p>
      </dgm:t>
    </dgm:pt>
    <dgm:pt modelId="{AC48E5BA-2670-AA4D-9842-2CFEC6E6C590}" type="sibTrans" cxnId="{2F0D2FB0-4448-824B-AE66-481F8EEC955C}">
      <dgm:prSet/>
      <dgm:spPr/>
      <dgm:t>
        <a:bodyPr/>
        <a:lstStyle/>
        <a:p>
          <a:endParaRPr lang="en-US"/>
        </a:p>
      </dgm:t>
    </dgm:pt>
    <dgm:pt modelId="{77A7C70E-9CD5-6A40-8353-162437D961BC}" type="pres">
      <dgm:prSet presAssocID="{D57D4CD9-1C87-3C44-A665-9362DE08C9C3}" presName="linear" presStyleCnt="0">
        <dgm:presLayoutVars>
          <dgm:dir/>
          <dgm:animLvl val="lvl"/>
          <dgm:resizeHandles val="exact"/>
        </dgm:presLayoutVars>
      </dgm:prSet>
      <dgm:spPr/>
    </dgm:pt>
    <dgm:pt modelId="{397E18BC-9FE1-7043-8356-592403C7F15E}" type="pres">
      <dgm:prSet presAssocID="{F002A75D-75BB-E54B-AFC3-E91BBF42E2C1}" presName="parentLin" presStyleCnt="0"/>
      <dgm:spPr/>
    </dgm:pt>
    <dgm:pt modelId="{8E45F651-19AE-1249-8BA5-77DD09DBDA36}" type="pres">
      <dgm:prSet presAssocID="{F002A75D-75BB-E54B-AFC3-E91BBF42E2C1}" presName="parentLeftMargin" presStyleLbl="node1" presStyleIdx="0" presStyleCnt="2"/>
      <dgm:spPr/>
    </dgm:pt>
    <dgm:pt modelId="{9FEF95F9-779E-4641-B155-D0B0B781634A}" type="pres">
      <dgm:prSet presAssocID="{F002A75D-75BB-E54B-AFC3-E91BBF42E2C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C259AE1-066C-0443-99D2-162D5A12D13A}" type="pres">
      <dgm:prSet presAssocID="{F002A75D-75BB-E54B-AFC3-E91BBF42E2C1}" presName="negativeSpace" presStyleCnt="0"/>
      <dgm:spPr/>
    </dgm:pt>
    <dgm:pt modelId="{EF514EA4-A530-3D40-933C-0BB042766E1A}" type="pres">
      <dgm:prSet presAssocID="{F002A75D-75BB-E54B-AFC3-E91BBF42E2C1}" presName="childText" presStyleLbl="conFgAcc1" presStyleIdx="0" presStyleCnt="2">
        <dgm:presLayoutVars>
          <dgm:bulletEnabled val="1"/>
        </dgm:presLayoutVars>
      </dgm:prSet>
      <dgm:spPr/>
    </dgm:pt>
    <dgm:pt modelId="{111B7A45-7079-034D-8717-DD0720A628FA}" type="pres">
      <dgm:prSet presAssocID="{BD073697-4F8B-1D4F-9C6F-6C8F1670F628}" presName="spaceBetweenRectangles" presStyleCnt="0"/>
      <dgm:spPr/>
    </dgm:pt>
    <dgm:pt modelId="{44188674-F009-F24F-A1AF-C3A4C245A33F}" type="pres">
      <dgm:prSet presAssocID="{1C62A3EA-DEF6-DB47-8277-9BEBB4B1525D}" presName="parentLin" presStyleCnt="0"/>
      <dgm:spPr/>
    </dgm:pt>
    <dgm:pt modelId="{2E2861E4-95C4-7A49-A85C-90C35AEA40BD}" type="pres">
      <dgm:prSet presAssocID="{1C62A3EA-DEF6-DB47-8277-9BEBB4B1525D}" presName="parentLeftMargin" presStyleLbl="node1" presStyleIdx="0" presStyleCnt="2"/>
      <dgm:spPr/>
    </dgm:pt>
    <dgm:pt modelId="{F434568D-E726-1B40-9BA1-D768F948C7DA}" type="pres">
      <dgm:prSet presAssocID="{1C62A3EA-DEF6-DB47-8277-9BEBB4B1525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9E0B9F4-E522-B94C-B830-6D60C86C13BC}" type="pres">
      <dgm:prSet presAssocID="{1C62A3EA-DEF6-DB47-8277-9BEBB4B1525D}" presName="negativeSpace" presStyleCnt="0"/>
      <dgm:spPr/>
    </dgm:pt>
    <dgm:pt modelId="{126801D2-FAFF-774C-A652-9EDFD64C4AC6}" type="pres">
      <dgm:prSet presAssocID="{1C62A3EA-DEF6-DB47-8277-9BEBB4B1525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C707614-B6A1-8A4C-8EA5-CC11E10422B5}" type="presOf" srcId="{5AA32FE7-EC37-EA4F-ACD0-6D1404B9DE07}" destId="{EF514EA4-A530-3D40-933C-0BB042766E1A}" srcOrd="0" destOrd="2" presId="urn:microsoft.com/office/officeart/2005/8/layout/list1"/>
    <dgm:cxn modelId="{47CF601B-9F86-F84E-A722-31697D6DBDEB}" type="presOf" srcId="{382B1ADA-55D2-FC4B-AE32-BE9CB28CBFF6}" destId="{126801D2-FAFF-774C-A652-9EDFD64C4AC6}" srcOrd="0" destOrd="0" presId="urn:microsoft.com/office/officeart/2005/8/layout/list1"/>
    <dgm:cxn modelId="{A561311C-FB29-4F4D-B687-2E83CC4AD4EC}" type="presOf" srcId="{D9E9D128-93DA-0A4E-8C35-E64D82002EDD}" destId="{EF514EA4-A530-3D40-933C-0BB042766E1A}" srcOrd="0" destOrd="0" presId="urn:microsoft.com/office/officeart/2005/8/layout/list1"/>
    <dgm:cxn modelId="{887CC256-9AA6-2E46-9581-C7CA55B9EEC3}" type="presOf" srcId="{81DE05D2-2858-664F-AC6E-1AB299835714}" destId="{EF514EA4-A530-3D40-933C-0BB042766E1A}" srcOrd="0" destOrd="1" presId="urn:microsoft.com/office/officeart/2005/8/layout/list1"/>
    <dgm:cxn modelId="{CD80A35A-CD61-FC4B-9544-ED5B6C28A422}" type="presOf" srcId="{F002A75D-75BB-E54B-AFC3-E91BBF42E2C1}" destId="{8E45F651-19AE-1249-8BA5-77DD09DBDA36}" srcOrd="0" destOrd="0" presId="urn:microsoft.com/office/officeart/2005/8/layout/list1"/>
    <dgm:cxn modelId="{750E3A5E-1276-024D-B8AB-A5191E042D01}" type="presOf" srcId="{F002A75D-75BB-E54B-AFC3-E91BBF42E2C1}" destId="{9FEF95F9-779E-4641-B155-D0B0B781634A}" srcOrd="1" destOrd="0" presId="urn:microsoft.com/office/officeart/2005/8/layout/list1"/>
    <dgm:cxn modelId="{0DA94E5F-1F03-5047-9663-48058AC438A2}" type="presOf" srcId="{1C62A3EA-DEF6-DB47-8277-9BEBB4B1525D}" destId="{F434568D-E726-1B40-9BA1-D768F948C7DA}" srcOrd="1" destOrd="0" presId="urn:microsoft.com/office/officeart/2005/8/layout/list1"/>
    <dgm:cxn modelId="{61150160-1BE4-BA42-AA0D-992FD91892F0}" type="presOf" srcId="{A3400217-8D56-7446-BBB5-24E18EA89931}" destId="{126801D2-FAFF-774C-A652-9EDFD64C4AC6}" srcOrd="0" destOrd="1" presId="urn:microsoft.com/office/officeart/2005/8/layout/list1"/>
    <dgm:cxn modelId="{760A3375-2EE4-BD49-91F8-7874ED6B4944}" srcId="{D57D4CD9-1C87-3C44-A665-9362DE08C9C3}" destId="{1C62A3EA-DEF6-DB47-8277-9BEBB4B1525D}" srcOrd="1" destOrd="0" parTransId="{59BC12A2-4B43-5B49-8A72-35DC0DA503E4}" sibTransId="{523FCC67-2D48-2E43-9122-D94A57B2BF0F}"/>
    <dgm:cxn modelId="{885B759E-178C-2A48-865D-E90827FFD649}" srcId="{D57D4CD9-1C87-3C44-A665-9362DE08C9C3}" destId="{F002A75D-75BB-E54B-AFC3-E91BBF42E2C1}" srcOrd="0" destOrd="0" parTransId="{71E8E02B-C529-A544-A999-0939B0C2D381}" sibTransId="{BD073697-4F8B-1D4F-9C6F-6C8F1670F628}"/>
    <dgm:cxn modelId="{02081AA8-D46A-DF49-8459-E9189D8B5690}" srcId="{F002A75D-75BB-E54B-AFC3-E91BBF42E2C1}" destId="{D9E9D128-93DA-0A4E-8C35-E64D82002EDD}" srcOrd="0" destOrd="0" parTransId="{F311A1F9-0180-314F-A871-16A3DA4E976B}" sibTransId="{C7389795-5948-6940-A05C-CB0B91256838}"/>
    <dgm:cxn modelId="{F5B8FAAB-DABF-5A45-8A07-64C06D3A2270}" srcId="{1C62A3EA-DEF6-DB47-8277-9BEBB4B1525D}" destId="{382B1ADA-55D2-FC4B-AE32-BE9CB28CBFF6}" srcOrd="0" destOrd="0" parTransId="{C2FC2016-1C27-5E4F-9F59-0AFBC994F095}" sibTransId="{8EF81698-CCE4-F341-87DB-B8C20381B5E3}"/>
    <dgm:cxn modelId="{2F0D2FB0-4448-824B-AE66-481F8EEC955C}" srcId="{F002A75D-75BB-E54B-AFC3-E91BBF42E2C1}" destId="{5AA32FE7-EC37-EA4F-ACD0-6D1404B9DE07}" srcOrd="2" destOrd="0" parTransId="{42F62BF5-A544-724C-B1B9-18DE97D937E7}" sibTransId="{AC48E5BA-2670-AA4D-9842-2CFEC6E6C590}"/>
    <dgm:cxn modelId="{10ADB5BB-F7A8-514E-B435-FEC6ED092A09}" type="presOf" srcId="{1C62A3EA-DEF6-DB47-8277-9BEBB4B1525D}" destId="{2E2861E4-95C4-7A49-A85C-90C35AEA40BD}" srcOrd="0" destOrd="0" presId="urn:microsoft.com/office/officeart/2005/8/layout/list1"/>
    <dgm:cxn modelId="{3039C3EA-76B9-6648-AC50-4FD328C27186}" type="presOf" srcId="{D57D4CD9-1C87-3C44-A665-9362DE08C9C3}" destId="{77A7C70E-9CD5-6A40-8353-162437D961BC}" srcOrd="0" destOrd="0" presId="urn:microsoft.com/office/officeart/2005/8/layout/list1"/>
    <dgm:cxn modelId="{6A3089F5-8755-3E46-AC54-F5CF312580B4}" srcId="{F002A75D-75BB-E54B-AFC3-E91BBF42E2C1}" destId="{81DE05D2-2858-664F-AC6E-1AB299835714}" srcOrd="1" destOrd="0" parTransId="{F8EE3CEA-24EC-6C49-A361-82177FBFEB48}" sibTransId="{067AF86A-AA4B-7845-AE09-1D70202221D6}"/>
    <dgm:cxn modelId="{C0D2BAFB-C59D-4C43-AF32-E67F87E86713}" srcId="{1C62A3EA-DEF6-DB47-8277-9BEBB4B1525D}" destId="{A3400217-8D56-7446-BBB5-24E18EA89931}" srcOrd="1" destOrd="0" parTransId="{FCFCD70C-33E4-524E-92B1-1259DB4095FE}" sibTransId="{BBCC18C4-C26F-4747-AA2D-988F658FF145}"/>
    <dgm:cxn modelId="{595604F8-FE40-CA49-803C-916485E2A0C4}" type="presParOf" srcId="{77A7C70E-9CD5-6A40-8353-162437D961BC}" destId="{397E18BC-9FE1-7043-8356-592403C7F15E}" srcOrd="0" destOrd="0" presId="urn:microsoft.com/office/officeart/2005/8/layout/list1"/>
    <dgm:cxn modelId="{77A4339D-38F2-2D44-8B5F-A837E7715088}" type="presParOf" srcId="{397E18BC-9FE1-7043-8356-592403C7F15E}" destId="{8E45F651-19AE-1249-8BA5-77DD09DBDA36}" srcOrd="0" destOrd="0" presId="urn:microsoft.com/office/officeart/2005/8/layout/list1"/>
    <dgm:cxn modelId="{F1AF67B6-F8A7-2D41-A860-ED83FBAECDCE}" type="presParOf" srcId="{397E18BC-9FE1-7043-8356-592403C7F15E}" destId="{9FEF95F9-779E-4641-B155-D0B0B781634A}" srcOrd="1" destOrd="0" presId="urn:microsoft.com/office/officeart/2005/8/layout/list1"/>
    <dgm:cxn modelId="{B73466B5-86ED-9F48-9FE3-2D875C38B595}" type="presParOf" srcId="{77A7C70E-9CD5-6A40-8353-162437D961BC}" destId="{0C259AE1-066C-0443-99D2-162D5A12D13A}" srcOrd="1" destOrd="0" presId="urn:microsoft.com/office/officeart/2005/8/layout/list1"/>
    <dgm:cxn modelId="{1682A81E-8430-594E-AA25-8D3B7911CCA4}" type="presParOf" srcId="{77A7C70E-9CD5-6A40-8353-162437D961BC}" destId="{EF514EA4-A530-3D40-933C-0BB042766E1A}" srcOrd="2" destOrd="0" presId="urn:microsoft.com/office/officeart/2005/8/layout/list1"/>
    <dgm:cxn modelId="{6B7300A6-BD9A-3A48-A04D-478B89DE5381}" type="presParOf" srcId="{77A7C70E-9CD5-6A40-8353-162437D961BC}" destId="{111B7A45-7079-034D-8717-DD0720A628FA}" srcOrd="3" destOrd="0" presId="urn:microsoft.com/office/officeart/2005/8/layout/list1"/>
    <dgm:cxn modelId="{D9D5C499-C573-0C40-8CC1-AF73D34D14F0}" type="presParOf" srcId="{77A7C70E-9CD5-6A40-8353-162437D961BC}" destId="{44188674-F009-F24F-A1AF-C3A4C245A33F}" srcOrd="4" destOrd="0" presId="urn:microsoft.com/office/officeart/2005/8/layout/list1"/>
    <dgm:cxn modelId="{88FCD6CB-DCD7-B94C-B599-4CDB6CF5F834}" type="presParOf" srcId="{44188674-F009-F24F-A1AF-C3A4C245A33F}" destId="{2E2861E4-95C4-7A49-A85C-90C35AEA40BD}" srcOrd="0" destOrd="0" presId="urn:microsoft.com/office/officeart/2005/8/layout/list1"/>
    <dgm:cxn modelId="{660FFA9E-CFEE-6B42-B9C4-9C483A11B13D}" type="presParOf" srcId="{44188674-F009-F24F-A1AF-C3A4C245A33F}" destId="{F434568D-E726-1B40-9BA1-D768F948C7DA}" srcOrd="1" destOrd="0" presId="urn:microsoft.com/office/officeart/2005/8/layout/list1"/>
    <dgm:cxn modelId="{8AD470DA-119D-B545-8530-EC3D19BCED1E}" type="presParOf" srcId="{77A7C70E-9CD5-6A40-8353-162437D961BC}" destId="{B9E0B9F4-E522-B94C-B830-6D60C86C13BC}" srcOrd="5" destOrd="0" presId="urn:microsoft.com/office/officeart/2005/8/layout/list1"/>
    <dgm:cxn modelId="{D0578D4B-D483-4642-AAEC-27C2E9BEC8CE}" type="presParOf" srcId="{77A7C70E-9CD5-6A40-8353-162437D961BC}" destId="{126801D2-FAFF-774C-A652-9EDFD64C4AC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A8450F-C590-4943-9DCD-E7CAE2D4DFA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F70656E-1DD8-4CAC-9624-14E07DB1DCA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Evaluate ML model’s performance against traditional credit risk assessment</a:t>
          </a:r>
        </a:p>
      </dgm:t>
    </dgm:pt>
    <dgm:pt modelId="{61B50020-89AB-48B5-8D70-F0DF5EF1EF7D}" type="parTrans" cxnId="{A303C2AD-167A-442A-B628-27373843C8E0}">
      <dgm:prSet/>
      <dgm:spPr/>
      <dgm:t>
        <a:bodyPr/>
        <a:lstStyle/>
        <a:p>
          <a:endParaRPr lang="en-US"/>
        </a:p>
      </dgm:t>
    </dgm:pt>
    <dgm:pt modelId="{9AB7DE55-4B70-4B2A-A445-7EB1210EDDFC}" type="sibTrans" cxnId="{A303C2AD-167A-442A-B628-27373843C8E0}">
      <dgm:prSet/>
      <dgm:spPr/>
      <dgm:t>
        <a:bodyPr/>
        <a:lstStyle/>
        <a:p>
          <a:endParaRPr lang="en-US"/>
        </a:p>
      </dgm:t>
    </dgm:pt>
    <dgm:pt modelId="{942D3109-2570-453C-865A-BA76D6CC3A70}" type="pres">
      <dgm:prSet presAssocID="{26A8450F-C590-4943-9DCD-E7CAE2D4DFAA}" presName="root" presStyleCnt="0">
        <dgm:presLayoutVars>
          <dgm:dir/>
          <dgm:resizeHandles val="exact"/>
        </dgm:presLayoutVars>
      </dgm:prSet>
      <dgm:spPr/>
    </dgm:pt>
    <dgm:pt modelId="{8A9432BD-F7C2-4974-BF79-DDD3D376529A}" type="pres">
      <dgm:prSet presAssocID="{CF70656E-1DD8-4CAC-9624-14E07DB1DCA9}" presName="compNode" presStyleCnt="0"/>
      <dgm:spPr/>
    </dgm:pt>
    <dgm:pt modelId="{0B17B61F-FF9C-4FF7-AABB-CA7588B86E3C}" type="pres">
      <dgm:prSet presAssocID="{CF70656E-1DD8-4CAC-9624-14E07DB1DCA9}" presName="iconRect" presStyleLbl="node1" presStyleIdx="0" presStyleCnt="1" custLinFactX="-32371" custLinFactNeighborX="-100000" custLinFactNeighborY="-615"/>
      <dgm:spPr>
        <a:ln>
          <a:noFill/>
        </a:ln>
      </dgm:spPr>
    </dgm:pt>
    <dgm:pt modelId="{CA616E5A-724E-45A2-97B7-5F4B11EFAD37}" type="pres">
      <dgm:prSet presAssocID="{CF70656E-1DD8-4CAC-9624-14E07DB1DCA9}" presName="spaceRect" presStyleCnt="0"/>
      <dgm:spPr/>
    </dgm:pt>
    <dgm:pt modelId="{E9D4EA30-DB60-4E01-9D30-AE38A71BA715}" type="pres">
      <dgm:prSet presAssocID="{CF70656E-1DD8-4CAC-9624-14E07DB1DCA9}" presName="textRect" presStyleLbl="revTx" presStyleIdx="0" presStyleCnt="1" custScaleX="86164" custLinFactNeighborX="-57535" custLinFactNeighborY="-40367">
        <dgm:presLayoutVars>
          <dgm:chMax val="1"/>
          <dgm:chPref val="1"/>
        </dgm:presLayoutVars>
      </dgm:prSet>
      <dgm:spPr/>
    </dgm:pt>
  </dgm:ptLst>
  <dgm:cxnLst>
    <dgm:cxn modelId="{6B054313-0D19-47FB-959E-85A195A10637}" type="presOf" srcId="{26A8450F-C590-4943-9DCD-E7CAE2D4DFAA}" destId="{942D3109-2570-453C-865A-BA76D6CC3A70}" srcOrd="0" destOrd="0" presId="urn:microsoft.com/office/officeart/2018/2/layout/IconLabelList"/>
    <dgm:cxn modelId="{297E2D95-7D43-4906-85E3-4682CE6CF635}" type="presOf" srcId="{CF70656E-1DD8-4CAC-9624-14E07DB1DCA9}" destId="{E9D4EA30-DB60-4E01-9D30-AE38A71BA715}" srcOrd="0" destOrd="0" presId="urn:microsoft.com/office/officeart/2018/2/layout/IconLabelList"/>
    <dgm:cxn modelId="{A303C2AD-167A-442A-B628-27373843C8E0}" srcId="{26A8450F-C590-4943-9DCD-E7CAE2D4DFAA}" destId="{CF70656E-1DD8-4CAC-9624-14E07DB1DCA9}" srcOrd="0" destOrd="0" parTransId="{61B50020-89AB-48B5-8D70-F0DF5EF1EF7D}" sibTransId="{9AB7DE55-4B70-4B2A-A445-7EB1210EDDFC}"/>
    <dgm:cxn modelId="{C6070A52-E213-4174-808A-3EF48CD2EEA4}" type="presParOf" srcId="{942D3109-2570-453C-865A-BA76D6CC3A70}" destId="{8A9432BD-F7C2-4974-BF79-DDD3D376529A}" srcOrd="0" destOrd="0" presId="urn:microsoft.com/office/officeart/2018/2/layout/IconLabelList"/>
    <dgm:cxn modelId="{52C1C6C2-5CF0-4A7D-9F9E-491DEB96D044}" type="presParOf" srcId="{8A9432BD-F7C2-4974-BF79-DDD3D376529A}" destId="{0B17B61F-FF9C-4FF7-AABB-CA7588B86E3C}" srcOrd="0" destOrd="0" presId="urn:microsoft.com/office/officeart/2018/2/layout/IconLabelList"/>
    <dgm:cxn modelId="{EF1C25D6-4C89-4ACD-9435-A2D42C4A553A}" type="presParOf" srcId="{8A9432BD-F7C2-4974-BF79-DDD3D376529A}" destId="{CA616E5A-724E-45A2-97B7-5F4B11EFAD37}" srcOrd="1" destOrd="0" presId="urn:microsoft.com/office/officeart/2018/2/layout/IconLabelList"/>
    <dgm:cxn modelId="{9826C5B5-C90F-41F2-9F4A-0633B33EA828}" type="presParOf" srcId="{8A9432BD-F7C2-4974-BF79-DDD3D376529A}" destId="{E9D4EA30-DB60-4E01-9D30-AE38A71BA71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514EA4-A530-3D40-933C-0BB042766E1A}">
      <dsp:nvSpPr>
        <dsp:cNvPr id="0" name=""/>
        <dsp:cNvSpPr/>
      </dsp:nvSpPr>
      <dsp:spPr>
        <a:xfrm>
          <a:off x="0" y="414491"/>
          <a:ext cx="3409782" cy="16159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4637" tIns="562356" rIns="26463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German </a:t>
          </a:r>
          <a:r>
            <a:rPr lang="en-US" sz="1800" kern="1200" dirty="0"/>
            <a:t>credit</a:t>
          </a:r>
          <a:r>
            <a:rPr lang="en-US" sz="2000" kern="1200" dirty="0"/>
            <a:t> data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&gt; 1,000 records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21 variables</a:t>
          </a:r>
        </a:p>
      </dsp:txBody>
      <dsp:txXfrm>
        <a:off x="0" y="414491"/>
        <a:ext cx="3409782" cy="1615949"/>
      </dsp:txXfrm>
    </dsp:sp>
    <dsp:sp modelId="{9FEF95F9-779E-4641-B155-D0B0B781634A}">
      <dsp:nvSpPr>
        <dsp:cNvPr id="0" name=""/>
        <dsp:cNvSpPr/>
      </dsp:nvSpPr>
      <dsp:spPr>
        <a:xfrm>
          <a:off x="170489" y="15971"/>
          <a:ext cx="2386847" cy="7970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0217" tIns="0" rIns="9021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Data</a:t>
          </a:r>
          <a:endParaRPr lang="en-US" sz="2700" b="1" kern="1200" dirty="0"/>
        </a:p>
      </dsp:txBody>
      <dsp:txXfrm>
        <a:off x="209397" y="54879"/>
        <a:ext cx="2309031" cy="719224"/>
      </dsp:txXfrm>
    </dsp:sp>
    <dsp:sp modelId="{126801D2-FAFF-774C-A652-9EDFD64C4AC6}">
      <dsp:nvSpPr>
        <dsp:cNvPr id="0" name=""/>
        <dsp:cNvSpPr/>
      </dsp:nvSpPr>
      <dsp:spPr>
        <a:xfrm>
          <a:off x="0" y="2574761"/>
          <a:ext cx="3409782" cy="144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-611709"/>
              <a:satOff val="32535"/>
              <a:lumOff val="941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4637" tIns="562356" rIns="26463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Descriptive data analysis and statistics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Machine learning </a:t>
          </a:r>
        </a:p>
      </dsp:txBody>
      <dsp:txXfrm>
        <a:off x="0" y="2574761"/>
        <a:ext cx="3409782" cy="1445850"/>
      </dsp:txXfrm>
    </dsp:sp>
    <dsp:sp modelId="{F434568D-E726-1B40-9BA1-D768F948C7DA}">
      <dsp:nvSpPr>
        <dsp:cNvPr id="0" name=""/>
        <dsp:cNvSpPr/>
      </dsp:nvSpPr>
      <dsp:spPr>
        <a:xfrm>
          <a:off x="170489" y="2176241"/>
          <a:ext cx="2386847" cy="797040"/>
        </a:xfrm>
        <a:prstGeom prst="roundRect">
          <a:avLst/>
        </a:prstGeom>
        <a:gradFill rotWithShape="0">
          <a:gsLst>
            <a:gs pos="0">
              <a:schemeClr val="accent2">
                <a:hueOff val="-611709"/>
                <a:satOff val="32535"/>
                <a:lumOff val="9411"/>
                <a:alphaOff val="0"/>
                <a:tint val="98000"/>
                <a:lumMod val="110000"/>
              </a:schemeClr>
            </a:gs>
            <a:gs pos="84000">
              <a:schemeClr val="accent2">
                <a:hueOff val="-611709"/>
                <a:satOff val="32535"/>
                <a:lumOff val="941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0217" tIns="0" rIns="9021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Methods</a:t>
          </a:r>
        </a:p>
      </dsp:txBody>
      <dsp:txXfrm>
        <a:off x="209397" y="2215149"/>
        <a:ext cx="2309031" cy="719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17B61F-FF9C-4FF7-AABB-CA7588B86E3C}">
      <dsp:nvSpPr>
        <dsp:cNvPr id="0" name=""/>
        <dsp:cNvSpPr/>
      </dsp:nvSpPr>
      <dsp:spPr>
        <a:xfrm>
          <a:off x="1969682" y="154080"/>
          <a:ext cx="1944000" cy="1944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D4EA30-DB60-4E01-9D30-AE38A71BA715}">
      <dsp:nvSpPr>
        <dsp:cNvPr id="0" name=""/>
        <dsp:cNvSpPr/>
      </dsp:nvSpPr>
      <dsp:spPr>
        <a:xfrm>
          <a:off x="1470866" y="2248898"/>
          <a:ext cx="3207269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Evaluate ML model’s performance against traditional credit risk assessment</a:t>
          </a:r>
        </a:p>
      </dsp:txBody>
      <dsp:txXfrm>
        <a:off x="1470866" y="2248898"/>
        <a:ext cx="3207269" cy="90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729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303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04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061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95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142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69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914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506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314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579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4023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diagramLayout" Target="../diagrams/layout2.xml"/><Relationship Id="rId7" Type="http://schemas.openxmlformats.org/officeDocument/2006/relationships/image" Target="../media/image11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magali.solimano@gmail.com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8DC187CF-00D5-4C54-8CEA-55B1578FB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FB2D36-4CE1-8C42-B713-E6B73D8F6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000698"/>
            <a:ext cx="10993549" cy="1475013"/>
          </a:xfrm>
        </p:spPr>
        <p:txBody>
          <a:bodyPr>
            <a:normAutofit/>
          </a:bodyPr>
          <a:lstStyle/>
          <a:p>
            <a:r>
              <a:rPr lang="en-US" sz="3300"/>
              <a:t>Phase III project:</a:t>
            </a:r>
            <a:br>
              <a:rPr lang="en-US" sz="3300"/>
            </a:br>
            <a:r>
              <a:rPr lang="en-US" sz="3300"/>
              <a:t>classification of borrower creditworthiness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D4C4FF-6D05-4343-B907-FD8B9BA86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75712"/>
            <a:ext cx="10993546" cy="59032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Magali </a:t>
            </a:r>
            <a:r>
              <a:rPr lang="en-US" dirty="0" err="1"/>
              <a:t>Solimano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 err="1"/>
              <a:t>september</a:t>
            </a:r>
            <a:r>
              <a:rPr lang="en-US" dirty="0"/>
              <a:t> 2022</a:t>
            </a: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02B3D223-C30D-43A9-B126-06A36B23B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578340-64CF-4F32-A365-26A2F0922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2BB4EC-34A6-4D87-A80D-89361DDAC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6FDA1CC-BEA7-43AA-A41F-5343D963B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40E2C13-0A22-3D49-BEFE-841E6D09F4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92" r="-1" b="23424"/>
          <a:stretch/>
        </p:blipFill>
        <p:spPr>
          <a:xfrm>
            <a:off x="446532" y="599725"/>
            <a:ext cx="11292143" cy="355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9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8D10092-A860-4EFB-963F-A14DA3648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325A0672-A00B-4963-A6A1-170BBE229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00D449-9CE5-3046-A4EC-E9039954F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4" y="573418"/>
            <a:ext cx="11298932" cy="58371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MODEL BIAS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8923A14-6C7A-45FB-A5F1-2D2767025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27738C0-CF5C-4616-B33E-C988DE11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84B4E1F-1F78-4844-B851-9410BA477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4B4AE0E5-28A2-4386-BC9B-71ABF5238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2D7A8569-C733-8F4B-945E-87AC85A72B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9098" y="1220006"/>
            <a:ext cx="11131074" cy="14832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Model favors classifying older men as creditworthy</a:t>
            </a: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7A0A972C-4044-B340-8E1A-58FEE6A8C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447" y="1639668"/>
            <a:ext cx="5549900" cy="42037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FF51932-D3B6-E141-9D37-E4027C022F0E}"/>
              </a:ext>
            </a:extLst>
          </p:cNvPr>
          <p:cNvSpPr/>
          <p:nvPr/>
        </p:nvSpPr>
        <p:spPr>
          <a:xfrm>
            <a:off x="7755042" y="2303362"/>
            <a:ext cx="1030144" cy="304414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092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49177F-A06A-45FB-B00F-00720EA19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776F1A-996E-49D1-B112-57A6E7164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4C3B4B-612F-41A6-81E2-EF54C8107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D3A97A-037A-4CD4-96C9-9571CA29B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7B443-58BE-0A48-9B9F-7EDFCEF1D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NEXT STEPS: extended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255937-C9C6-4B1C-BB09-78BFFF5822C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833347381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F3A62C6-6C00-DF43-B557-174E29AFBD3B}"/>
              </a:ext>
            </a:extLst>
          </p:cNvPr>
          <p:cNvSpPr/>
          <p:nvPr/>
        </p:nvSpPr>
        <p:spPr>
          <a:xfrm>
            <a:off x="6767605" y="2316777"/>
            <a:ext cx="1944000" cy="1944000"/>
          </a:xfrm>
          <a:prstGeom prst="rect">
            <a:avLst/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483DCD-3708-9449-8069-02027926449B}"/>
              </a:ext>
            </a:extLst>
          </p:cNvPr>
          <p:cNvGrpSpPr/>
          <p:nvPr/>
        </p:nvGrpSpPr>
        <p:grpSpPr>
          <a:xfrm>
            <a:off x="6296629" y="4470670"/>
            <a:ext cx="3055716" cy="360000"/>
            <a:chOff x="5892975" y="2686253"/>
            <a:chExt cx="4320000" cy="720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2153BA-8010-5145-A14B-C78B5A43BE82}"/>
                </a:ext>
              </a:extLst>
            </p:cNvPr>
            <p:cNvSpPr/>
            <p:nvPr/>
          </p:nvSpPr>
          <p:spPr>
            <a:xfrm>
              <a:off x="5892975" y="2686253"/>
              <a:ext cx="43200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31DBF5-7E48-9E42-82BB-74E01939983A}"/>
                </a:ext>
              </a:extLst>
            </p:cNvPr>
            <p:cNvSpPr txBox="1"/>
            <p:nvPr/>
          </p:nvSpPr>
          <p:spPr>
            <a:xfrm>
              <a:off x="5892975" y="2686253"/>
              <a:ext cx="43200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Reduce model biases in order to promote fair and equitable decision-making</a:t>
              </a:r>
              <a:endParaRPr lang="en-US" sz="2000" kern="1200" dirty="0"/>
            </a:p>
          </p:txBody>
        </p:sp>
      </p:grpSp>
      <p:pic>
        <p:nvPicPr>
          <p:cNvPr id="4" name="Picture 3" descr="Spreadsheet and calculator">
            <a:extLst>
              <a:ext uri="{FF2B5EF4-FFF2-40B4-BE49-F238E27FC236}">
                <a16:creationId xmlns:a16="http://schemas.microsoft.com/office/drawing/2014/main" id="{B3E651AF-4B3A-034B-999B-90E37A05A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3818" y="2316777"/>
            <a:ext cx="3040995" cy="2027330"/>
          </a:xfrm>
          <a:prstGeom prst="rect">
            <a:avLst/>
          </a:prstGeom>
        </p:spPr>
      </p:pic>
      <p:pic>
        <p:nvPicPr>
          <p:cNvPr id="10" name="Picture 9" descr="Sea of hands in the middle">
            <a:extLst>
              <a:ext uri="{FF2B5EF4-FFF2-40B4-BE49-F238E27FC236}">
                <a16:creationId xmlns:a16="http://schemas.microsoft.com/office/drawing/2014/main" id="{679D4A56-1E4F-2C42-A2F3-9A16AF93FB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4468" y="2316778"/>
            <a:ext cx="3044952" cy="202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39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49177F-A06A-45FB-B00F-00720EA19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776F1A-996E-49D1-B112-57A6E7164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4C3B4B-612F-41A6-81E2-EF54C8107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D3A97A-037A-4CD4-96C9-9571CA29B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7B443-58BE-0A48-9B9F-7EDFCEF1D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Thank 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2CDFA-BCF3-514A-80B1-721AE53F63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1658197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>
                <a:solidFill>
                  <a:schemeClr val="accent1"/>
                </a:solidFill>
              </a:rPr>
              <a:t>For questions, contact: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Magali </a:t>
            </a:r>
            <a:r>
              <a:rPr lang="en-US" dirty="0" err="1"/>
              <a:t>Solimano</a:t>
            </a:r>
            <a:endParaRPr lang="en-US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2"/>
              </a:rPr>
              <a:t>magali.solimano@gmail.com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706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4332-777D-5E4F-805C-ADC4EBFF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16EE7-61EF-FD4B-8D8A-02FC95606D90}"/>
              </a:ext>
            </a:extLst>
          </p:cNvPr>
          <p:cNvSpPr txBox="1"/>
          <p:nvPr/>
        </p:nvSpPr>
        <p:spPr>
          <a:xfrm>
            <a:off x="581192" y="2152891"/>
            <a:ext cx="81229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Problem Statement</a:t>
            </a:r>
          </a:p>
          <a:p>
            <a:pPr marL="342900" indent="-342900">
              <a:buAutoNum type="arabicPeriod"/>
            </a:pPr>
            <a:r>
              <a:rPr lang="en-US" dirty="0"/>
              <a:t>Goal</a:t>
            </a:r>
          </a:p>
          <a:p>
            <a:pPr marL="342900" indent="-342900">
              <a:buAutoNum type="arabicPeriod"/>
            </a:pPr>
            <a:r>
              <a:rPr lang="en-US" dirty="0"/>
              <a:t>Data Understanding</a:t>
            </a:r>
          </a:p>
          <a:p>
            <a:pPr marL="342900" indent="-342900">
              <a:buAutoNum type="arabicPeriod"/>
            </a:pPr>
            <a:r>
              <a:rPr lang="en-US" dirty="0"/>
              <a:t>Results</a:t>
            </a:r>
          </a:p>
          <a:p>
            <a:pPr marL="342900" indent="-342900">
              <a:buAutoNum type="arabicPeriod"/>
            </a:pPr>
            <a:r>
              <a:rPr lang="en-US" dirty="0"/>
              <a:t>Recommendations</a:t>
            </a:r>
          </a:p>
          <a:p>
            <a:pPr marL="342900" indent="-342900">
              <a:buAutoNum type="arabicPeriod"/>
            </a:pPr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805937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4332-777D-5E4F-805C-ADC4EBFF0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2550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0F28E-40C2-EA49-AAC2-88F205274173}"/>
              </a:ext>
            </a:extLst>
          </p:cNvPr>
          <p:cNvSpPr txBox="1"/>
          <p:nvPr/>
        </p:nvSpPr>
        <p:spPr>
          <a:xfrm>
            <a:off x="441882" y="1486612"/>
            <a:ext cx="11306422" cy="92333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122238"/>
            <a:r>
              <a:rPr lang="en-US" dirty="0">
                <a:solidFill>
                  <a:schemeClr val="bg1"/>
                </a:solidFill>
              </a:rPr>
              <a:t>A German bank is struggling to identify creditworthy borrowers:</a:t>
            </a:r>
          </a:p>
          <a:p>
            <a:pPr marL="750888" indent="-2825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Missed business opportunities to extend credit to good borrowers</a:t>
            </a:r>
          </a:p>
          <a:p>
            <a:pPr marL="750888" indent="-282575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Increasing credit losses from non-performing loans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5334EE41-A218-0346-A3B9-EDAF243D42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6744438"/>
              </p:ext>
            </p:extLst>
          </p:nvPr>
        </p:nvGraphicFramePr>
        <p:xfrm>
          <a:off x="2498581" y="2679279"/>
          <a:ext cx="7536670" cy="38372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10022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4332-777D-5E4F-805C-ADC4EBFF0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2550"/>
          </a:xfrm>
        </p:spPr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0F28E-40C2-EA49-AAC2-88F205274173}"/>
              </a:ext>
            </a:extLst>
          </p:cNvPr>
          <p:cNvSpPr txBox="1"/>
          <p:nvPr/>
        </p:nvSpPr>
        <p:spPr>
          <a:xfrm>
            <a:off x="430306" y="1440313"/>
            <a:ext cx="11338560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122238"/>
            <a:r>
              <a:rPr lang="en-US" dirty="0">
                <a:solidFill>
                  <a:schemeClr val="bg1"/>
                </a:solidFill>
              </a:rPr>
              <a:t>Build a machine learning model that is trained to assess and predict credit risk of borrowers (creditworthy / not creditworthy)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816F3B6-47FD-C24A-8F0F-50F1915EE803}"/>
              </a:ext>
            </a:extLst>
          </p:cNvPr>
          <p:cNvGrpSpPr/>
          <p:nvPr/>
        </p:nvGrpSpPr>
        <p:grpSpPr>
          <a:xfrm>
            <a:off x="2717112" y="2649968"/>
            <a:ext cx="6727830" cy="3172097"/>
            <a:chOff x="2741395" y="3726410"/>
            <a:chExt cx="6314768" cy="2923133"/>
          </a:xfrm>
        </p:grpSpPr>
        <p:pic>
          <p:nvPicPr>
            <p:cNvPr id="4" name="Picture 3" descr="Chart, scatter chart&#10;&#10;Description automatically generated">
              <a:extLst>
                <a:ext uri="{FF2B5EF4-FFF2-40B4-BE49-F238E27FC236}">
                  <a16:creationId xmlns:a16="http://schemas.microsoft.com/office/drawing/2014/main" id="{6F9983FB-C551-7641-8AA3-2946598620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875" b="2968"/>
            <a:stretch/>
          </p:blipFill>
          <p:spPr>
            <a:xfrm>
              <a:off x="2741395" y="3726410"/>
              <a:ext cx="6314768" cy="2923133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A06B1B3-B7CE-7A45-BC39-7D4A0797B46C}"/>
                </a:ext>
              </a:extLst>
            </p:cNvPr>
            <p:cNvSpPr txBox="1"/>
            <p:nvPr/>
          </p:nvSpPr>
          <p:spPr>
            <a:xfrm>
              <a:off x="3102667" y="3865655"/>
              <a:ext cx="5757943" cy="2410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                   Actual Data                         Linear Model Prediction            Machine Learning Prediction</a:t>
              </a:r>
            </a:p>
          </p:txBody>
        </p: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92833A-BDA8-CC48-B121-48D8F41A8422}"/>
              </a:ext>
            </a:extLst>
          </p:cNvPr>
          <p:cNvSpPr/>
          <p:nvPr/>
        </p:nvSpPr>
        <p:spPr>
          <a:xfrm>
            <a:off x="7176304" y="2592729"/>
            <a:ext cx="1990845" cy="3264061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642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24332-777D-5E4F-805C-ADC4EBFF0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en-US"/>
              <a:t>Data understanding</a:t>
            </a:r>
            <a:endParaRPr lang="en-US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DB05F386-82AE-C34A-B524-4B69B328B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678" y="1111641"/>
            <a:ext cx="6133506" cy="4655348"/>
          </a:xfrm>
          <a:prstGeom prst="rect">
            <a:avLst/>
          </a:prstGeom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139A360-8DFF-E548-87E4-ADD3089CA9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3004355"/>
              </p:ext>
            </p:extLst>
          </p:nvPr>
        </p:nvGraphicFramePr>
        <p:xfrm>
          <a:off x="601255" y="1964168"/>
          <a:ext cx="3409782" cy="4036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A7C00E5-3854-784A-9B1A-AEA85FE74076}"/>
              </a:ext>
            </a:extLst>
          </p:cNvPr>
          <p:cNvSpPr txBox="1"/>
          <p:nvPr/>
        </p:nvSpPr>
        <p:spPr>
          <a:xfrm>
            <a:off x="5450541" y="2149283"/>
            <a:ext cx="1613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Not creditworthy (30%)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1A150B-20EE-EA44-B291-4684C67A6AAD}"/>
              </a:ext>
            </a:extLst>
          </p:cNvPr>
          <p:cNvSpPr txBox="1"/>
          <p:nvPr/>
        </p:nvSpPr>
        <p:spPr>
          <a:xfrm>
            <a:off x="5456600" y="3951188"/>
            <a:ext cx="16136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2"/>
                </a:solidFill>
              </a:rPr>
              <a:t>Creditworthy (70%)</a:t>
            </a:r>
          </a:p>
        </p:txBody>
      </p:sp>
    </p:spTree>
    <p:extLst>
      <p:ext uri="{BB962C8B-B14F-4D97-AF65-F5344CB8AC3E}">
        <p14:creationId xmlns:p14="http://schemas.microsoft.com/office/powerpoint/2010/main" val="2439001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Chart, treemap chart&#10;&#10;Description automatically generated">
            <a:extLst>
              <a:ext uri="{FF2B5EF4-FFF2-40B4-BE49-F238E27FC236}">
                <a16:creationId xmlns:a16="http://schemas.microsoft.com/office/drawing/2014/main" id="{B38F611F-322F-254A-BD69-3636ED41A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860" y="2943992"/>
            <a:ext cx="4737100" cy="3632200"/>
          </a:xfrm>
          <a:prstGeom prst="rect">
            <a:avLst/>
          </a:prstGeom>
        </p:spPr>
      </p:pic>
      <p:pic>
        <p:nvPicPr>
          <p:cNvPr id="26" name="Picture 25" descr="Chart, treemap chart&#10;&#10;Description automatically generated">
            <a:extLst>
              <a:ext uri="{FF2B5EF4-FFF2-40B4-BE49-F238E27FC236}">
                <a16:creationId xmlns:a16="http://schemas.microsoft.com/office/drawing/2014/main" id="{C2D6026D-6421-D84A-BC1E-EBF40DAC8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18" y="2886602"/>
            <a:ext cx="4686300" cy="36449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743C6D-F702-9241-B815-9405ECB9A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91801"/>
            <a:ext cx="11029616" cy="72406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7B79E-B616-7340-A1A3-272DA37C3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720" y="1426216"/>
            <a:ext cx="11180088" cy="121311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Model correctly predicts 81% of true creditworthy classifications</a:t>
            </a:r>
          </a:p>
          <a:p>
            <a:r>
              <a:rPr lang="en-US" dirty="0">
                <a:solidFill>
                  <a:schemeClr val="tx1"/>
                </a:solidFill>
              </a:rPr>
              <a:t>Reduces false positives and false negatives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7F6059-1532-D447-9F15-97FD67ADB65A}"/>
              </a:ext>
            </a:extLst>
          </p:cNvPr>
          <p:cNvGrpSpPr/>
          <p:nvPr/>
        </p:nvGrpSpPr>
        <p:grpSpPr>
          <a:xfrm>
            <a:off x="581193" y="2886602"/>
            <a:ext cx="10314868" cy="2619671"/>
            <a:chOff x="581193" y="2848502"/>
            <a:chExt cx="10314868" cy="2619671"/>
          </a:xfrm>
          <a:noFill/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479435-3D78-8049-A719-7D044960B366}"/>
                </a:ext>
              </a:extLst>
            </p:cNvPr>
            <p:cNvSpPr txBox="1"/>
            <p:nvPr/>
          </p:nvSpPr>
          <p:spPr>
            <a:xfrm>
              <a:off x="9275856" y="3875858"/>
              <a:ext cx="50202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1"/>
                  </a:solidFill>
                </a:rPr>
                <a:t>0.33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4336007-C5CF-5C4F-892B-F422C91C562F}"/>
                </a:ext>
              </a:extLst>
            </p:cNvPr>
            <p:cNvSpPr txBox="1"/>
            <p:nvPr/>
          </p:nvSpPr>
          <p:spPr>
            <a:xfrm>
              <a:off x="2475404" y="5206563"/>
              <a:ext cx="50202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1"/>
                  </a:solidFill>
                </a:rPr>
                <a:t>0.32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491A96-11CE-C54F-AC9F-D55296757ED4}"/>
                </a:ext>
              </a:extLst>
            </p:cNvPr>
            <p:cNvSpPr txBox="1"/>
            <p:nvPr/>
          </p:nvSpPr>
          <p:spPr>
            <a:xfrm>
              <a:off x="2415447" y="3823984"/>
              <a:ext cx="502028" cy="2616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accent1"/>
                  </a:solidFill>
                </a:rPr>
                <a:t>0.25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874528-941C-4A44-8686-7A2001A461B3}"/>
                </a:ext>
              </a:extLst>
            </p:cNvPr>
            <p:cNvSpPr txBox="1"/>
            <p:nvPr/>
          </p:nvSpPr>
          <p:spPr>
            <a:xfrm>
              <a:off x="581193" y="2848502"/>
              <a:ext cx="10314868" cy="3772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				   Baseline Model        						    Selected Random Forest Model</a:t>
              </a: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97E0D69A-79E5-B54A-B090-C2D9A16F56FB}"/>
              </a:ext>
            </a:extLst>
          </p:cNvPr>
          <p:cNvSpPr/>
          <p:nvPr/>
        </p:nvSpPr>
        <p:spPr>
          <a:xfrm>
            <a:off x="3609068" y="3654618"/>
            <a:ext cx="914400" cy="647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135668B-4350-9F4F-8C61-5AF95619E5D2}"/>
              </a:ext>
            </a:extLst>
          </p:cNvPr>
          <p:cNvSpPr/>
          <p:nvPr/>
        </p:nvSpPr>
        <p:spPr>
          <a:xfrm>
            <a:off x="2186668" y="5077018"/>
            <a:ext cx="914400" cy="6477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9168799-E8C7-5C40-9287-67B9CC20C9AF}"/>
              </a:ext>
            </a:extLst>
          </p:cNvPr>
          <p:cNvSpPr/>
          <p:nvPr/>
        </p:nvSpPr>
        <p:spPr>
          <a:xfrm rot="16200000">
            <a:off x="9667902" y="5355215"/>
            <a:ext cx="182880" cy="12801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8E12F2C2-DD39-204D-912A-8EE86D431399}"/>
              </a:ext>
            </a:extLst>
          </p:cNvPr>
          <p:cNvSpPr/>
          <p:nvPr/>
        </p:nvSpPr>
        <p:spPr>
          <a:xfrm rot="16200000">
            <a:off x="8327166" y="3968182"/>
            <a:ext cx="182880" cy="128016"/>
          </a:xfrm>
          <a:prstGeom prst="righ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AFFA3327-CD77-B04E-A72D-1A5C671721F7}"/>
              </a:ext>
            </a:extLst>
          </p:cNvPr>
          <p:cNvSpPr/>
          <p:nvPr/>
        </p:nvSpPr>
        <p:spPr>
          <a:xfrm rot="5400000">
            <a:off x="9681405" y="3991335"/>
            <a:ext cx="182880" cy="128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9103A062-8B67-2D47-8D61-F69172EB1654}"/>
              </a:ext>
            </a:extLst>
          </p:cNvPr>
          <p:cNvSpPr/>
          <p:nvPr/>
        </p:nvSpPr>
        <p:spPr>
          <a:xfrm rot="5400000">
            <a:off x="8305947" y="5370649"/>
            <a:ext cx="182880" cy="12801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330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48E96387-12F1-45E4-9322-ABBF2EE04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9F421DD-DE4E-4547-A904-3F80E25E3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9985DEC-1215-4209-9708-B45CC9774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926A64B-3BCB-44CC-892E-C791C324B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31B4E6-80E6-BE48-BE9D-287DF5D52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results</a:t>
            </a:r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08E1E733-72D0-3B47-B546-BD68BCE328B6}"/>
              </a:ext>
            </a:extLst>
          </p:cNvPr>
          <p:cNvSpPr txBox="1">
            <a:spLocks/>
          </p:cNvSpPr>
          <p:nvPr/>
        </p:nvSpPr>
        <p:spPr>
          <a:xfrm>
            <a:off x="601255" y="1964168"/>
            <a:ext cx="3409782" cy="40365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Accuracy score of 77%</a:t>
            </a:r>
          </a:p>
          <a:p>
            <a:r>
              <a:rPr lang="en-US" dirty="0">
                <a:solidFill>
                  <a:schemeClr val="bg1"/>
                </a:solidFill>
              </a:rPr>
              <a:t>Precision score of 85%</a:t>
            </a:r>
          </a:p>
          <a:p>
            <a:pPr marL="0" indent="0"/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5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8FD9465F-974C-9B41-A812-E7D02945F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771" y="1339850"/>
            <a:ext cx="79502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02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4126825C-C353-4D81-8E07-98E05DBA1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C0ADCA04-5B25-4F5E-9F91-4EE56EC95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DB20E88-3AE1-4383-86CB-932E77207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1588EAD-27DD-4E2D-B308-47C473EC9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2" name="Rectangle 171">
            <a:extLst>
              <a:ext uri="{FF2B5EF4-FFF2-40B4-BE49-F238E27FC236}">
                <a16:creationId xmlns:a16="http://schemas.microsoft.com/office/drawing/2014/main" id="{3952E577-47F7-4118-BE5E-697E5BAB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31B4E6-80E6-BE48-BE9D-287DF5D52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54" y="574832"/>
            <a:ext cx="11307525" cy="742942"/>
          </a:xfrm>
          <a:solidFill>
            <a:schemeClr val="accent1"/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recommendations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F88F0D-A5AB-4F16-9006-767488EF7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5437992-4567-4CA9-90E7-73A1A963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4541DFD-36B9-4CF6-BF3E-8BD76B5A6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5E176DC1-4BD8-490B-B30B-B4B1D106C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0" name="Picture 29" descr="Chart&#10;&#10;Description automatically generated">
            <a:extLst>
              <a:ext uri="{FF2B5EF4-FFF2-40B4-BE49-F238E27FC236}">
                <a16:creationId xmlns:a16="http://schemas.microsoft.com/office/drawing/2014/main" id="{3355D037-695B-F248-816E-BEF914CB8F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r="-2" b="-2"/>
          <a:stretch/>
        </p:blipFill>
        <p:spPr>
          <a:xfrm>
            <a:off x="6863156" y="3356073"/>
            <a:ext cx="4017312" cy="3068686"/>
          </a:xfrm>
          <a:prstGeom prst="rect">
            <a:avLst/>
          </a:prstGeom>
        </p:spPr>
      </p:pic>
      <p:pic>
        <p:nvPicPr>
          <p:cNvPr id="31" name="Picture 30" descr="Chart, bar chart&#10;&#10;Description automatically generated">
            <a:extLst>
              <a:ext uri="{FF2B5EF4-FFF2-40B4-BE49-F238E27FC236}">
                <a16:creationId xmlns:a16="http://schemas.microsoft.com/office/drawing/2014/main" id="{7C8B0F29-08D8-BA44-AC64-19AFCD978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51" r="-2" b="-2"/>
          <a:stretch/>
        </p:blipFill>
        <p:spPr>
          <a:xfrm>
            <a:off x="2275044" y="3352810"/>
            <a:ext cx="4021584" cy="3071950"/>
          </a:xfrm>
          <a:prstGeom prst="rect">
            <a:avLst/>
          </a:prstGeom>
        </p:spPr>
      </p:pic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08E1E733-72D0-3B47-B546-BD68BCE328B6}"/>
              </a:ext>
            </a:extLst>
          </p:cNvPr>
          <p:cNvSpPr txBox="1">
            <a:spLocks/>
          </p:cNvSpPr>
          <p:nvPr/>
        </p:nvSpPr>
        <p:spPr>
          <a:xfrm>
            <a:off x="439545" y="2097927"/>
            <a:ext cx="9477411" cy="1999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0" indent="0"/>
            <a:r>
              <a:rPr lang="en-US" dirty="0"/>
              <a:t>Target making loans to borrowers:</a:t>
            </a:r>
          </a:p>
          <a:p>
            <a:r>
              <a:rPr lang="en-US" dirty="0"/>
              <a:t>With some balance in their checking accounts</a:t>
            </a:r>
          </a:p>
          <a:p>
            <a:r>
              <a:rPr lang="en-US" dirty="0"/>
              <a:t>Who have paid back previous loans duly</a:t>
            </a:r>
          </a:p>
          <a:p>
            <a:r>
              <a:rPr lang="en-US" dirty="0"/>
              <a:t>Who have other existing credits</a:t>
            </a:r>
          </a:p>
          <a:p>
            <a:endParaRPr lang="en-US" dirty="0"/>
          </a:p>
          <a:p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36DB638-43E0-3A44-8C83-3CFAED2BC731}"/>
              </a:ext>
            </a:extLst>
          </p:cNvPr>
          <p:cNvSpPr/>
          <p:nvPr/>
        </p:nvSpPr>
        <p:spPr>
          <a:xfrm>
            <a:off x="5000263" y="3642165"/>
            <a:ext cx="1192193" cy="2909105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CD53D5F-BED1-6E4B-BBD0-2C0CCA6C003C}"/>
              </a:ext>
            </a:extLst>
          </p:cNvPr>
          <p:cNvSpPr/>
          <p:nvPr/>
        </p:nvSpPr>
        <p:spPr>
          <a:xfrm>
            <a:off x="7824486" y="3642166"/>
            <a:ext cx="1030147" cy="2909105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BBFDFF79-B30D-2B4E-9688-9ECCC1757A0E}"/>
              </a:ext>
            </a:extLst>
          </p:cNvPr>
          <p:cNvSpPr/>
          <p:nvPr/>
        </p:nvSpPr>
        <p:spPr>
          <a:xfrm>
            <a:off x="9833201" y="3973570"/>
            <a:ext cx="1030147" cy="2577701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4745A8-ABCB-3B41-8007-CCACA26C43E6}"/>
              </a:ext>
            </a:extLst>
          </p:cNvPr>
          <p:cNvSpPr/>
          <p:nvPr/>
        </p:nvSpPr>
        <p:spPr>
          <a:xfrm>
            <a:off x="1759352" y="3136739"/>
            <a:ext cx="9745883" cy="363445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43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A078A52F-85EA-4C0B-962B-D9D9DD4DD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19797D5-5700-4683-B30A-5B4D56CB8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856A7B9-9801-42EC-A4C9-7E22A56EF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A8D10092-A860-4EFB-963F-A14DA3648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325A0672-A00B-4963-A6A1-170BBE229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E8923A14-6C7A-45FB-A5F1-2D2767025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227738C0-CF5C-4616-B33E-C988DE11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84B4E1F-1F78-4844-B851-9410BA477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4B4AE0E5-28A2-4386-BC9B-71ABF5238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08E1E733-72D0-3B47-B546-BD68BCE328B6}"/>
              </a:ext>
            </a:extLst>
          </p:cNvPr>
          <p:cNvSpPr txBox="1">
            <a:spLocks/>
          </p:cNvSpPr>
          <p:nvPr/>
        </p:nvSpPr>
        <p:spPr>
          <a:xfrm>
            <a:off x="440286" y="1364520"/>
            <a:ext cx="7225074" cy="39622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0" indent="0"/>
            <a:r>
              <a:rPr lang="en-US" dirty="0"/>
              <a:t>Target making loans with terms:</a:t>
            </a:r>
          </a:p>
          <a:p>
            <a:r>
              <a:rPr lang="en-US" dirty="0"/>
              <a:t>Average balance of $3,000 </a:t>
            </a:r>
          </a:p>
          <a:p>
            <a:r>
              <a:rPr lang="en-US" dirty="0"/>
              <a:t>Average duration of 19 months</a:t>
            </a:r>
          </a:p>
          <a:p>
            <a:endParaRPr lang="en-US" dirty="0"/>
          </a:p>
          <a:p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1A525857-C5ED-FB47-A4EB-E3DCDB87C9F5}"/>
              </a:ext>
            </a:extLst>
          </p:cNvPr>
          <p:cNvSpPr txBox="1">
            <a:spLocks/>
          </p:cNvSpPr>
          <p:nvPr/>
        </p:nvSpPr>
        <p:spPr>
          <a:xfrm>
            <a:off x="4396770" y="4165600"/>
            <a:ext cx="3548380" cy="2501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296DA77F-43A3-2645-98F4-6701A6F6D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415" y="1494758"/>
            <a:ext cx="7213600" cy="483870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B965E374-4E4E-814F-B0FE-8F80E776AC2A}"/>
              </a:ext>
            </a:extLst>
          </p:cNvPr>
          <p:cNvSpPr/>
          <p:nvPr/>
        </p:nvSpPr>
        <p:spPr>
          <a:xfrm>
            <a:off x="4328926" y="1379983"/>
            <a:ext cx="7410657" cy="528703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158F69A2-2AD9-D54B-A75D-AA15E0890B0A}"/>
              </a:ext>
            </a:extLst>
          </p:cNvPr>
          <p:cNvSpPr/>
          <p:nvPr/>
        </p:nvSpPr>
        <p:spPr>
          <a:xfrm rot="18853984">
            <a:off x="6540929" y="3984718"/>
            <a:ext cx="250561" cy="501290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own Arrow 51">
            <a:extLst>
              <a:ext uri="{FF2B5EF4-FFF2-40B4-BE49-F238E27FC236}">
                <a16:creationId xmlns:a16="http://schemas.microsoft.com/office/drawing/2014/main" id="{BC7EA463-6870-4744-8EE9-A2025CFCCEF9}"/>
              </a:ext>
            </a:extLst>
          </p:cNvPr>
          <p:cNvSpPr/>
          <p:nvPr/>
        </p:nvSpPr>
        <p:spPr>
          <a:xfrm rot="18992953">
            <a:off x="10212032" y="4021123"/>
            <a:ext cx="250561" cy="501290"/>
          </a:xfrm>
          <a:prstGeom prst="down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FA0D7C3-7F4D-FD42-859A-547D7E732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F17814B7-A087-C844-9DF2-124A27BD3C33}"/>
              </a:ext>
            </a:extLst>
          </p:cNvPr>
          <p:cNvSpPr txBox="1">
            <a:spLocks/>
          </p:cNvSpPr>
          <p:nvPr/>
        </p:nvSpPr>
        <p:spPr>
          <a:xfrm>
            <a:off x="435754" y="574832"/>
            <a:ext cx="11307525" cy="742942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recommendations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21648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{9A2C1172-BE00-E441-9A2C-882DC034EB62}tf10001123</Template>
  <TotalTime>17255</TotalTime>
  <Words>262</Words>
  <Application>Microsoft Macintosh PowerPoint</Application>
  <PresentationFormat>Widescreen</PresentationFormat>
  <Paragraphs>70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Gill Sans MT</vt:lpstr>
      <vt:lpstr>Wingdings 2</vt:lpstr>
      <vt:lpstr>Dividend</vt:lpstr>
      <vt:lpstr>Phase III project: classification of borrower creditworthiness</vt:lpstr>
      <vt:lpstr>Table of contents</vt:lpstr>
      <vt:lpstr>Problem statement</vt:lpstr>
      <vt:lpstr>Goal</vt:lpstr>
      <vt:lpstr>Data understanding</vt:lpstr>
      <vt:lpstr>results</vt:lpstr>
      <vt:lpstr>results</vt:lpstr>
      <vt:lpstr>recommendations</vt:lpstr>
      <vt:lpstr>PowerPoint Presentation</vt:lpstr>
      <vt:lpstr>MODEL BIAS</vt:lpstr>
      <vt:lpstr>NEXT STEPS: extended analysis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submission: Movie Industry</dc:title>
  <dc:creator>Piero Solimano</dc:creator>
  <cp:lastModifiedBy>Piero Solimano</cp:lastModifiedBy>
  <cp:revision>178</cp:revision>
  <dcterms:created xsi:type="dcterms:W3CDTF">2021-05-19T20:12:00Z</dcterms:created>
  <dcterms:modified xsi:type="dcterms:W3CDTF">2022-09-20T18:47:33Z</dcterms:modified>
</cp:coreProperties>
</file>